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733D1-8567-4443-9937-0132F8CB5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5BD35-28CA-4FB1-A6AB-A5302184D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DAFB2-CE61-4160-A8A0-F3C2A95E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F6184-6A6A-40C3-956F-DDACDC73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69AF8-2CDF-4BC2-A54B-81C75294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48B9-E972-4CBF-8F37-154B20CF7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FC8E5-77B7-493D-8841-47ECE04A4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C6C90-EBB0-4E77-A5CC-327EA81C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E5324-A6A8-4EE9-91BB-7A1B10B8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33EB8-690F-459F-B315-F245F479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CE093-FC4C-47C1-97E0-CC3276C9B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3AF6A-CBC8-4FF7-8BD1-6BDB135A7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16B9D-E37A-4090-8C30-DA8449FA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8AC08-4559-4744-9F1A-5DA6E66A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79AA4-2D82-4019-8A7A-5033365B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5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67405-2842-4C3E-B645-F91BB0BB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D47E9-BC64-408D-AE0F-1E9FD510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1BB5C-2C36-4626-B111-F2FF7376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7633C-8428-4608-A107-B45DED33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6DB6-350E-4C7D-AAFB-C60EE3B2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C948-684C-4E76-9F7C-B4B231E3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83527-FE15-4255-B02D-90A20AFD6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21D6E-78F6-4E1F-88A0-5B88F25C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836E5-8C56-4D23-999C-479A5609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8A6ED-CC50-4A78-A68A-B28A6B41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7D07-3281-4185-B5FD-C697566E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B26C-F594-4D94-A1CF-BE1B9FA5A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365D9-F35E-4980-AD5A-6BB6940D9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03854-1C61-4B57-B8A6-5C86EB30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E32FA-43BA-4B91-903D-3DADCDA3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CB18D-4CBA-47A3-A295-8BB0B026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4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FBA0-556B-4880-9458-10A2E193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D3AAC-3DD5-4B04-B184-9E11333F2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76941-F6AA-46A7-8442-8F0FA3140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D9180-5DE1-4500-8D69-99C4AE99E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F7160-40E8-4BA8-AF16-62141E8C8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FE6F6-8D24-49CB-AF7C-2E0C08CC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6161F-9DD2-4B69-8855-9430ACD4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891EF-C5B3-416D-9E3D-04276D36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2B22-2E47-4D1F-BCEF-0E089484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958DB-FDBC-4DE4-93B5-35DE85F8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E80FB-1C79-4CFB-B420-A5B4B48D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5170D-251B-432F-91A0-93B2AF7D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4EBD4-17E3-427D-B64A-482E9E0A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31993-0843-44BE-85DC-362F9F7A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BC832-AD8B-4E30-93C4-3DB0F661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3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3C83-E09F-4A18-96FE-0A47BB335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4781-7C36-44CB-A2A3-271AB5D2A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2A950-73F5-468F-B193-2DFBBA48B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CDFCC-5869-41C5-BF3C-F1573374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A9BCD-2459-4B7C-BD9A-1BAD7D10F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43B92-B3D4-4711-92A7-833A32DC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6063-9A9E-45BC-9B83-7AE51C73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CA3BF-AF31-4F8D-8392-60B45EFC6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7DAF5-3F04-4CD7-8B23-17584F508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DE7A7-A5F6-4A7C-ACDA-0B735963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F940E-CE1A-4790-A72D-BD612616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5072B-4F1A-4E42-B96B-BD767066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4FBA35-E3AE-437F-A9B5-C7B1AC77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99A49-4A21-4609-AC7A-C1A0D51B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8A801-E601-4C13-8D18-478D88A1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83CB-16A2-4EE8-8CE1-61AB356C924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792FA-AF6E-4CC9-9220-11B88013E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9E894-FBD6-458D-8014-273E0F62A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8876-2B21-4A8E-A3E1-C8CED104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apps.dotd.la.gov/engineering/registrations/register.aspx?type_id=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5EE10-6FFD-4B54-ADCD-3F2E34AD77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AASHTOWare Project Consultant Estimation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BD212-9F10-4C2B-BEBF-69A0EBD75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 Level Overview by Charles Nickel, P.E.</a:t>
            </a:r>
          </a:p>
        </p:txBody>
      </p:sp>
    </p:spTree>
    <p:extLst>
      <p:ext uri="{BB962C8B-B14F-4D97-AF65-F5344CB8AC3E}">
        <p14:creationId xmlns:p14="http://schemas.microsoft.com/office/powerpoint/2010/main" val="221469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made to project items or estimate items will reflect in the proposal items.</a:t>
            </a:r>
          </a:p>
          <a:p>
            <a:endParaRPr lang="en-US" dirty="0"/>
          </a:p>
          <a:p>
            <a:r>
              <a:rPr lang="en-US" dirty="0"/>
              <a:t>The proposal is further developed and moves forward just as before.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Old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DOTD Project Manager (PM) creates a Project: H.123456.6</a:t>
            </a:r>
          </a:p>
          <a:p>
            <a:endParaRPr lang="en-US" dirty="0"/>
          </a:p>
          <a:p>
            <a:r>
              <a:rPr lang="en-US" dirty="0"/>
              <a:t>Consultant generates estimate (Black Box).</a:t>
            </a:r>
          </a:p>
          <a:p>
            <a:endParaRPr lang="en-US" dirty="0"/>
          </a:p>
          <a:p>
            <a:r>
              <a:rPr lang="en-US" dirty="0"/>
              <a:t>Consultant sends estimate to PM</a:t>
            </a:r>
          </a:p>
          <a:p>
            <a:pPr lvl="1"/>
            <a:r>
              <a:rPr lang="en-US" dirty="0"/>
              <a:t>PDF, Excel Spreadsheet, Word Document, Photo Copy, Table Napkin, Etc.</a:t>
            </a:r>
          </a:p>
          <a:p>
            <a:pPr lvl="1"/>
            <a:r>
              <a:rPr lang="en-US" dirty="0"/>
              <a:t>May include valid and invalid items, units, descriptions, etc.</a:t>
            </a:r>
          </a:p>
          <a:p>
            <a:pPr lvl="1"/>
            <a:endParaRPr lang="en-US" dirty="0"/>
          </a:p>
          <a:p>
            <a:r>
              <a:rPr lang="en-US" dirty="0"/>
              <a:t>DOTD PM interprets and validates consultant estimate and adds only the valid project items, quantities, and unit prices</a:t>
            </a:r>
          </a:p>
        </p:txBody>
      </p:sp>
    </p:spTree>
    <p:extLst>
      <p:ext uri="{BB962C8B-B14F-4D97-AF65-F5344CB8AC3E}">
        <p14:creationId xmlns:p14="http://schemas.microsoft.com/office/powerpoint/2010/main" val="204231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DOTD PM creates a Project: H.123456.6 (Nothing new here)</a:t>
            </a:r>
          </a:p>
          <a:p>
            <a:endParaRPr lang="en-US" dirty="0"/>
          </a:p>
          <a:p>
            <a:r>
              <a:rPr lang="en-US" dirty="0"/>
              <a:t>DOTD PM creates an Estimate: H.123456.6 (New Entity called “Estimate”)</a:t>
            </a:r>
          </a:p>
          <a:p>
            <a:endParaRPr lang="en-US" dirty="0"/>
          </a:p>
          <a:p>
            <a:r>
              <a:rPr lang="en-US" dirty="0"/>
              <a:t>Consultant firm employee requests access to AASHTOWare Project Estimation.</a:t>
            </a:r>
          </a:p>
          <a:p>
            <a:pPr lvl="1"/>
            <a:r>
              <a:rPr lang="en-US" dirty="0">
                <a:hlinkClick r:id="rId2"/>
              </a:rPr>
              <a:t>http://wwwapps.dotd.la.gov/engineering/registrations/register.aspx?type_id=12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0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DOTD PM assigns approved consultant firm to the estimate.</a:t>
            </a:r>
          </a:p>
          <a:p>
            <a:endParaRPr lang="en-US" dirty="0"/>
          </a:p>
          <a:p>
            <a:r>
              <a:rPr lang="en-US" dirty="0"/>
              <a:t>Approved employee of consultant firm adds estimate items, quantities, and unit prices to the Estimate.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Consultant firm makes updates as needed during project development.</a:t>
            </a:r>
          </a:p>
          <a:p>
            <a:endParaRPr lang="en-US" dirty="0"/>
          </a:p>
          <a:p>
            <a:pPr lvl="1"/>
            <a:r>
              <a:rPr lang="en-US" dirty="0"/>
              <a:t>If no pay item exists for needed work, ad-hoc costs/contingencies can be added until items are provided.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Consultant firm can have the application price items, view scatter plots, calculate quantities and unit prices based on formulas.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Consultant firm must be held accountable for their estimate regardless of their source of pricing.</a:t>
            </a:r>
          </a:p>
        </p:txBody>
      </p:sp>
    </p:spTree>
    <p:extLst>
      <p:ext uri="{BB962C8B-B14F-4D97-AF65-F5344CB8AC3E}">
        <p14:creationId xmlns:p14="http://schemas.microsoft.com/office/powerpoint/2010/main" val="256842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DOTD PM manages estimate as the consultant makes changes.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new items are needed, the DOTD PM will request or identify existing pay items for the consultant firm to use.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DOTD PM will validate the estimate as it is being developed. (No last minute surprises)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DOTD PM can take “snapshots” as needed to document estimate progression.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an issues arise where the DOTD PM needs to revert to an older version of the estimate, they can do so from an earlier “snapshot.”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DOTD PM makes sure that the consultant firm’s estimate is complete and accurate. </a:t>
            </a:r>
          </a:p>
          <a:p>
            <a:endParaRPr lang="en-US" dirty="0"/>
          </a:p>
          <a:p>
            <a:r>
              <a:rPr lang="en-US" dirty="0"/>
              <a:t>DOTD PM removes consultant’s access from the estimate and takes ownership of the estimate.</a:t>
            </a:r>
          </a:p>
          <a:p>
            <a:endParaRPr lang="en-US" dirty="0"/>
          </a:p>
          <a:p>
            <a:r>
              <a:rPr lang="en-US" dirty="0"/>
              <a:t>DOTD PM finalizes estimate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DOTD PM generates project items from the estimate items.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CAUTION</a:t>
            </a:r>
            <a:r>
              <a:rPr lang="en-US" dirty="0"/>
              <a:t>: From here on out, the process is pretty much the same as it was before, </a:t>
            </a:r>
            <a:r>
              <a:rPr lang="en-US" b="1" dirty="0"/>
              <a:t>except</a:t>
            </a:r>
            <a:r>
              <a:rPr lang="en-US" dirty="0"/>
              <a:t>;</a:t>
            </a:r>
          </a:p>
          <a:p>
            <a:endParaRPr lang="en-US" dirty="0"/>
          </a:p>
          <a:p>
            <a:pPr lvl="1"/>
            <a:r>
              <a:rPr lang="en-US" dirty="0"/>
              <a:t>Adding, deleting, or changing pay items can only be made to </a:t>
            </a:r>
            <a:r>
              <a:rPr lang="en-US" b="1" dirty="0">
                <a:highlight>
                  <a:srgbClr val="FFFF00"/>
                </a:highlight>
              </a:rPr>
              <a:t>project items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Unit price changes can only be made to </a:t>
            </a:r>
            <a:r>
              <a:rPr lang="en-US" b="1" dirty="0">
                <a:highlight>
                  <a:srgbClr val="FFFF00"/>
                </a:highlight>
              </a:rPr>
              <a:t>estimate items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Changes made to project items will reflect in estimate items and visa versa.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0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ABF0-E4D2-49DE-A949-6BFFC986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911C-6C34-466A-9BBC-D1CBEA06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Proposal items will be generated from the project items, just as the project items were generated from the estimate items.</a:t>
            </a:r>
          </a:p>
          <a:p>
            <a:endParaRPr lang="en-US" dirty="0"/>
          </a:p>
          <a:p>
            <a:r>
              <a:rPr lang="en-US" dirty="0"/>
              <a:t>Again, From here on out, the process is pretty much the same as it was before, except;</a:t>
            </a:r>
          </a:p>
          <a:p>
            <a:endParaRPr lang="en-US" dirty="0"/>
          </a:p>
          <a:p>
            <a:pPr lvl="1"/>
            <a:r>
              <a:rPr lang="en-US" dirty="0"/>
              <a:t>Adding, deleting, or changing pay items can only be made to </a:t>
            </a:r>
            <a:r>
              <a:rPr lang="en-US" b="1" dirty="0">
                <a:highlight>
                  <a:srgbClr val="FFFF00"/>
                </a:highlight>
              </a:rPr>
              <a:t>project items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Unit price changes can only be made to </a:t>
            </a:r>
            <a:r>
              <a:rPr lang="en-US" b="1" dirty="0">
                <a:highlight>
                  <a:srgbClr val="FFFF00"/>
                </a:highlight>
              </a:rPr>
              <a:t>estimate items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Changes made to project items will reflect in estimate items and visa versa.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4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30511BA7D6041884F8E8991BD40E5" ma:contentTypeVersion="2" ma:contentTypeDescription="Create a new document." ma:contentTypeScope="" ma:versionID="5ead9451354e789cfe775d46fc7d4135">
  <xsd:schema xmlns:xsd="http://www.w3.org/2001/XMLSchema" xmlns:xs="http://www.w3.org/2001/XMLSchema" xmlns:p="http://schemas.microsoft.com/office/2006/metadata/properties" xmlns:ns2="http://schemas.microsoft.com/sharepoint/v4" xmlns:ns3="1ebb5f86-d7bd-4198-873c-9ea1a0feb905" targetNamespace="http://schemas.microsoft.com/office/2006/metadata/properties" ma:root="true" ma:fieldsID="8c07d812fc40f8796ebe08679e2f4997" ns2:_="" ns3:_="">
    <xsd:import namespace="http://schemas.microsoft.com/sharepoint/v4"/>
    <xsd:import namespace="1ebb5f86-d7bd-4198-873c-9ea1a0feb905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ustom_x002d_Sort_x002d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b5f86-d7bd-4198-873c-9ea1a0feb905" elementFormDefault="qualified">
    <xsd:import namespace="http://schemas.microsoft.com/office/2006/documentManagement/types"/>
    <xsd:import namespace="http://schemas.microsoft.com/office/infopath/2007/PartnerControls"/>
    <xsd:element name="Custom_x002d_Sort_x002d_ID" ma:index="9" nillable="true" ma:displayName="Custom-Sort-ID" ma:internalName="Custom_x002d_Sort_x002d_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ustom_x002d_Sort_x002d_ID xmlns="1ebb5f86-d7bd-4198-873c-9ea1a0feb905" xsi:nil="true"/>
  </documentManagement>
</p:properties>
</file>

<file path=customXml/itemProps1.xml><?xml version="1.0" encoding="utf-8"?>
<ds:datastoreItem xmlns:ds="http://schemas.openxmlformats.org/officeDocument/2006/customXml" ds:itemID="{E78A58E9-723E-45C9-93DE-8E357B1D349B}"/>
</file>

<file path=customXml/itemProps2.xml><?xml version="1.0" encoding="utf-8"?>
<ds:datastoreItem xmlns:ds="http://schemas.openxmlformats.org/officeDocument/2006/customXml" ds:itemID="{EFA63214-3A15-437D-820D-35409D569F25}"/>
</file>

<file path=customXml/itemProps3.xml><?xml version="1.0" encoding="utf-8"?>
<ds:datastoreItem xmlns:ds="http://schemas.openxmlformats.org/officeDocument/2006/customXml" ds:itemID="{3FAF8B90-44EB-4D41-9C15-D90D261EC2F7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578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AASHTOWare Project Consultant Estimation 101</vt:lpstr>
      <vt:lpstr>Old Process</vt:lpstr>
      <vt:lpstr>New Process</vt:lpstr>
      <vt:lpstr>New Process</vt:lpstr>
      <vt:lpstr>New Process</vt:lpstr>
      <vt:lpstr>New Process</vt:lpstr>
      <vt:lpstr>New Process</vt:lpstr>
      <vt:lpstr>New Process</vt:lpstr>
      <vt:lpstr>New Process</vt:lpstr>
      <vt:lpstr>New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AASHTOWare Project Consultant Estimation 101</dc:title>
  <dc:creator>Charles Nickel</dc:creator>
  <cp:lastModifiedBy>Charles Nickel</cp:lastModifiedBy>
  <cp:revision>3</cp:revision>
  <dcterms:created xsi:type="dcterms:W3CDTF">2022-04-06T11:15:37Z</dcterms:created>
  <dcterms:modified xsi:type="dcterms:W3CDTF">2022-04-06T12:06:52Z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0x010100A0E30511BA7D6041884F8E8991BD40E5</vt:lpwstr>
  </property>
</Properties>
</file>